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  <p:sldId id="259" r:id="rId4"/>
    <p:sldId id="267" r:id="rId5"/>
    <p:sldId id="260" r:id="rId6"/>
    <p:sldId id="262" r:id="rId7"/>
    <p:sldId id="263" r:id="rId8"/>
    <p:sldId id="264" r:id="rId9"/>
    <p:sldId id="265" r:id="rId10"/>
    <p:sldId id="268" r:id="rId11"/>
    <p:sldId id="269" r:id="rId12"/>
    <p:sldId id="266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599"/>
  </p:normalViewPr>
  <p:slideViewPr>
    <p:cSldViewPr snapToGrid="0" snapToObjects="1">
      <p:cViewPr varScale="1">
        <p:scale>
          <a:sx n="106" d="100"/>
          <a:sy n="106" d="100"/>
        </p:scale>
        <p:origin x="79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6619B-3232-4D46-84B7-994C895F668F}" type="datetimeFigureOut">
              <a:rPr lang="en-US" smtClean="0"/>
              <a:t>4/3/18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3BBF1-AF5D-E145-83F4-A21394A61F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9557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6619B-3232-4D46-84B7-994C895F668F}" type="datetimeFigureOut">
              <a:rPr lang="en-US" smtClean="0"/>
              <a:t>4/3/18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3BBF1-AF5D-E145-83F4-A21394A61F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2234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6619B-3232-4D46-84B7-994C895F668F}" type="datetimeFigureOut">
              <a:rPr lang="en-US" smtClean="0"/>
              <a:t>4/3/18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3BBF1-AF5D-E145-83F4-A21394A61F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2685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6619B-3232-4D46-84B7-994C895F668F}" type="datetimeFigureOut">
              <a:rPr lang="en-US" smtClean="0"/>
              <a:t>4/3/18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3BBF1-AF5D-E145-83F4-A21394A61F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240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6619B-3232-4D46-84B7-994C895F668F}" type="datetimeFigureOut">
              <a:rPr lang="en-US" smtClean="0"/>
              <a:t>4/3/18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3BBF1-AF5D-E145-83F4-A21394A61F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919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6619B-3232-4D46-84B7-994C895F668F}" type="datetimeFigureOut">
              <a:rPr lang="en-US" smtClean="0"/>
              <a:t>4/3/18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3BBF1-AF5D-E145-83F4-A21394A61F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1058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6619B-3232-4D46-84B7-994C895F668F}" type="datetimeFigureOut">
              <a:rPr lang="en-US" smtClean="0"/>
              <a:t>4/3/18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3BBF1-AF5D-E145-83F4-A21394A61F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6622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6619B-3232-4D46-84B7-994C895F668F}" type="datetimeFigureOut">
              <a:rPr lang="en-US" smtClean="0"/>
              <a:t>4/3/18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3BBF1-AF5D-E145-83F4-A21394A61F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8354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6619B-3232-4D46-84B7-994C895F668F}" type="datetimeFigureOut">
              <a:rPr lang="en-US" smtClean="0"/>
              <a:t>4/3/18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3BBF1-AF5D-E145-83F4-A21394A61F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0144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6619B-3232-4D46-84B7-994C895F668F}" type="datetimeFigureOut">
              <a:rPr lang="en-US" smtClean="0"/>
              <a:t>4/3/18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3BBF1-AF5D-E145-83F4-A21394A61F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4862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6619B-3232-4D46-84B7-994C895F668F}" type="datetimeFigureOut">
              <a:rPr lang="en-US" smtClean="0"/>
              <a:t>4/3/18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3BBF1-AF5D-E145-83F4-A21394A61F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9217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A6619B-3232-4D46-84B7-994C895F668F}" type="datetimeFigureOut">
              <a:rPr lang="en-US" smtClean="0"/>
              <a:t>4/3/18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D3BBF1-AF5D-E145-83F4-A21394A61F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4949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27967" y="1828800"/>
            <a:ext cx="9432099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600" dirty="0"/>
              <a:t>NYPD Complaints and Crime Statistics</a:t>
            </a:r>
          </a:p>
          <a:p>
            <a:pPr algn="ctr"/>
            <a:r>
              <a:rPr lang="en-US" sz="4600" dirty="0"/>
              <a:t>2018 04 01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427966" y="3772422"/>
            <a:ext cx="943209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err="1"/>
              <a:t>Haihui</a:t>
            </a:r>
            <a:r>
              <a:rPr lang="en-US" sz="3000" dirty="0"/>
              <a:t> Cao</a:t>
            </a:r>
          </a:p>
          <a:p>
            <a:pPr algn="ctr"/>
            <a:r>
              <a:rPr lang="en-US" sz="3000" dirty="0"/>
              <a:t>Kenneth Chen</a:t>
            </a:r>
          </a:p>
          <a:p>
            <a:pPr algn="ctr"/>
            <a:r>
              <a:rPr lang="en-US" sz="3000" dirty="0"/>
              <a:t>Benjamin Silk</a:t>
            </a:r>
          </a:p>
        </p:txBody>
      </p:sp>
    </p:spTree>
    <p:extLst>
      <p:ext uri="{BB962C8B-B14F-4D97-AF65-F5344CB8AC3E}">
        <p14:creationId xmlns:p14="http://schemas.microsoft.com/office/powerpoint/2010/main" val="1820592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91C9945-B902-FE48-B7AF-747359ED98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271" y="2294355"/>
            <a:ext cx="5118100" cy="40259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A7A3AE5-1BC4-0942-8A42-2460EC0B5F3D}"/>
              </a:ext>
            </a:extLst>
          </p:cNvPr>
          <p:cNvSpPr/>
          <p:nvPr/>
        </p:nvSpPr>
        <p:spPr>
          <a:xfrm>
            <a:off x="605589" y="507013"/>
            <a:ext cx="589146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CRM_ATPT_CPTD_CD</a:t>
            </a:r>
          </a:p>
          <a:p>
            <a:r>
              <a:rPr lang="en-US" dirty="0"/>
              <a:t>ATTEMPTED 96159</a:t>
            </a:r>
          </a:p>
          <a:p>
            <a:r>
              <a:rPr lang="en-US" dirty="0"/>
              <a:t>COMPLETED  5483869</a:t>
            </a:r>
          </a:p>
          <a:p>
            <a:r>
              <a:rPr lang="en-US" dirty="0" err="1"/>
              <a:t>dtype</a:t>
            </a:r>
            <a:r>
              <a:rPr lang="en-US" dirty="0"/>
              <a:t>: int64</a:t>
            </a:r>
          </a:p>
        </p:txBody>
      </p:sp>
    </p:spTree>
    <p:extLst>
      <p:ext uri="{BB962C8B-B14F-4D97-AF65-F5344CB8AC3E}">
        <p14:creationId xmlns:p14="http://schemas.microsoft.com/office/powerpoint/2010/main" val="15139402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E5E464B-14B2-6447-AC4F-19A29FC22C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1308" y="1758950"/>
            <a:ext cx="5118100" cy="42545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0B006AC-9C36-9742-AF9A-F15035407C73}"/>
              </a:ext>
            </a:extLst>
          </p:cNvPr>
          <p:cNvSpPr/>
          <p:nvPr/>
        </p:nvSpPr>
        <p:spPr>
          <a:xfrm>
            <a:off x="364958" y="410761"/>
            <a:ext cx="2763253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BORO_NM</a:t>
            </a:r>
          </a:p>
          <a:p>
            <a:r>
              <a:rPr lang="en-US" dirty="0"/>
              <a:t>BRONX   1209647</a:t>
            </a:r>
          </a:p>
          <a:p>
            <a:r>
              <a:rPr lang="en-US" dirty="0"/>
              <a:t>BROOKLYN   1666903</a:t>
            </a:r>
          </a:p>
          <a:p>
            <a:r>
              <a:rPr lang="en-US" dirty="0"/>
              <a:t>MANHATTAN   1331760</a:t>
            </a:r>
          </a:p>
          <a:p>
            <a:r>
              <a:rPr lang="en-US" dirty="0"/>
              <a:t>QUEENS   1105621</a:t>
            </a:r>
          </a:p>
          <a:p>
            <a:r>
              <a:rPr lang="en-US" dirty="0"/>
              <a:t>STATEN ISLAND   265641</a:t>
            </a:r>
          </a:p>
          <a:p>
            <a:r>
              <a:rPr lang="en-US" dirty="0" err="1"/>
              <a:t>dtype</a:t>
            </a:r>
            <a:r>
              <a:rPr lang="en-US" dirty="0"/>
              <a:t>: int64</a:t>
            </a:r>
          </a:p>
        </p:txBody>
      </p:sp>
    </p:spTree>
    <p:extLst>
      <p:ext uri="{BB962C8B-B14F-4D97-AF65-F5344CB8AC3E}">
        <p14:creationId xmlns:p14="http://schemas.microsoft.com/office/powerpoint/2010/main" val="3607390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5573" y="237995"/>
            <a:ext cx="107097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Benjamin’s approach</a:t>
            </a:r>
          </a:p>
        </p:txBody>
      </p:sp>
    </p:spTree>
    <p:extLst>
      <p:ext uri="{BB962C8B-B14F-4D97-AF65-F5344CB8AC3E}">
        <p14:creationId xmlns:p14="http://schemas.microsoft.com/office/powerpoint/2010/main" val="6498455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238" y="994607"/>
            <a:ext cx="10351370" cy="4303901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>
            <a:off x="1077238" y="826718"/>
            <a:ext cx="19916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>
            <a:off x="864296" y="994607"/>
            <a:ext cx="0" cy="20492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346547" y="457386"/>
            <a:ext cx="1453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24 features</a:t>
            </a:r>
          </a:p>
        </p:txBody>
      </p:sp>
      <p:sp>
        <p:nvSpPr>
          <p:cNvPr id="8" name="TextBox 7"/>
          <p:cNvSpPr txBox="1"/>
          <p:nvPr/>
        </p:nvSpPr>
        <p:spPr>
          <a:xfrm rot="16200000">
            <a:off x="-383945" y="1627433"/>
            <a:ext cx="1970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5.6 million crimes</a:t>
            </a:r>
          </a:p>
        </p:txBody>
      </p:sp>
    </p:spTree>
    <p:extLst>
      <p:ext uri="{BB962C8B-B14F-4D97-AF65-F5344CB8AC3E}">
        <p14:creationId xmlns:p14="http://schemas.microsoft.com/office/powerpoint/2010/main" val="13080274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285961" y="1760559"/>
            <a:ext cx="2751551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0            CMPLNT_NUM</a:t>
            </a:r>
          </a:p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1          CMPLNT_FR_DT</a:t>
            </a:r>
          </a:p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2          CMPLNT_FR_TM</a:t>
            </a:r>
          </a:p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3          CMPLNT_TO_DT</a:t>
            </a:r>
          </a:p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4          CMPLNT_TO_TM</a:t>
            </a:r>
          </a:p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5                RPT_DT</a:t>
            </a:r>
          </a:p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6                 KY_CD</a:t>
            </a:r>
          </a:p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7             OFNS_DESC</a:t>
            </a:r>
          </a:p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8                 PD_CD</a:t>
            </a:r>
          </a:p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9               PD_DESC</a:t>
            </a:r>
          </a:p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10     CRM_ATPT_CPTD_CD</a:t>
            </a:r>
          </a:p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11           LAW_CAT_CD</a:t>
            </a:r>
          </a:p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12           JURIS_DESC</a:t>
            </a:r>
          </a:p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13              BORO_NM</a:t>
            </a:r>
          </a:p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14          ADDR_PCT_CD</a:t>
            </a:r>
          </a:p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15    LOC_OF_OCCUR_DESC</a:t>
            </a:r>
          </a:p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16        PREM_TYP_DESC</a:t>
            </a:r>
          </a:p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17           X_COORD_CD</a:t>
            </a:r>
          </a:p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18           Y_COORD_CD</a:t>
            </a:r>
          </a:p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19             Latitude</a:t>
            </a:r>
          </a:p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20            Longitude</a:t>
            </a:r>
          </a:p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21              </a:t>
            </a:r>
            <a:r>
              <a:rPr lang="en-US" sz="1400" dirty="0" err="1">
                <a:latin typeface="Courier" charset="0"/>
                <a:ea typeface="Courier" charset="0"/>
                <a:cs typeface="Courier" charset="0"/>
              </a:rPr>
              <a:t>Lat_Lon</a:t>
            </a:r>
            <a:endParaRPr lang="en-US" sz="1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37786" y="244909"/>
            <a:ext cx="10885118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Kenneth’s approach</a:t>
            </a:r>
          </a:p>
          <a:p>
            <a:endParaRPr lang="en-US" sz="1400" b="1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400" b="1" dirty="0">
                <a:latin typeface="Courier" charset="0"/>
                <a:ea typeface="Courier" charset="0"/>
                <a:cs typeface="Courier" charset="0"/>
              </a:rPr>
              <a:t>rows engineering</a:t>
            </a:r>
          </a:p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5.6 million crimes</a:t>
            </a:r>
          </a:p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after removing empty data (</a:t>
            </a:r>
            <a:r>
              <a:rPr lang="en-US" sz="1400" dirty="0" err="1">
                <a:latin typeface="Courier" charset="0"/>
                <a:ea typeface="Courier" charset="0"/>
                <a:cs typeface="Courier" charset="0"/>
              </a:rPr>
              <a:t>NaN</a:t>
            </a:r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 in start and closed dates, city, crimes, </a:t>
            </a:r>
            <a:r>
              <a:rPr lang="en-US" sz="1400" dirty="0" err="1">
                <a:latin typeface="Courier" charset="0"/>
                <a:ea typeface="Courier" charset="0"/>
                <a:cs typeface="Courier" charset="0"/>
              </a:rPr>
              <a:t>lat</a:t>
            </a:r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 and long)</a:t>
            </a:r>
          </a:p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4 million crimes</a:t>
            </a:r>
          </a:p>
          <a:p>
            <a:endParaRPr lang="en-US" sz="14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400" b="1" dirty="0">
                <a:latin typeface="Courier" charset="0"/>
                <a:ea typeface="Courier" charset="0"/>
                <a:cs typeface="Courier" charset="0"/>
              </a:rPr>
              <a:t>features engineering</a:t>
            </a:r>
          </a:p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24 features</a:t>
            </a:r>
          </a:p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deleted 2 features [‘PARKS_NM’, ‘HADEVELOPT’]</a:t>
            </a:r>
          </a:p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22 features remaining</a:t>
            </a:r>
          </a:p>
        </p:txBody>
      </p:sp>
    </p:spTree>
    <p:extLst>
      <p:ext uri="{BB962C8B-B14F-4D97-AF65-F5344CB8AC3E}">
        <p14:creationId xmlns:p14="http://schemas.microsoft.com/office/powerpoint/2010/main" val="2265183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17743" y="334018"/>
            <a:ext cx="6096000" cy="246221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The most frequent crimes between 2006 – 2016</a:t>
            </a:r>
          </a:p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PETIT LARCENY                           688005</a:t>
            </a:r>
          </a:p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HARRASSMENT 2                           431275</a:t>
            </a:r>
          </a:p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CRIMINAL MISCHIEF &amp; RELATED OF          428688</a:t>
            </a:r>
          </a:p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ASSAULT 3 &amp; RELATED OFFENSES            398708</a:t>
            </a:r>
          </a:p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GRAND LARCENY                           359811</a:t>
            </a:r>
          </a:p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DANGEROUS DRUGS                         246411</a:t>
            </a:r>
          </a:p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OFF. AGNST PUB ORD SENSBLTY &amp;           206066</a:t>
            </a:r>
          </a:p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BURGLARY                                183337</a:t>
            </a:r>
          </a:p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ROBBERY                                 149707</a:t>
            </a:r>
          </a:p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FELONY ASSAULT                          144699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054" y="3195355"/>
            <a:ext cx="8737600" cy="302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1584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80164" y="286053"/>
            <a:ext cx="2801655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Total minutes taken</a:t>
            </a:r>
          </a:p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5.0          527289</a:t>
            </a:r>
          </a:p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10.0         364559</a:t>
            </a:r>
          </a:p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15.0         233072</a:t>
            </a:r>
          </a:p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0.0          222278</a:t>
            </a:r>
          </a:p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30.0         213119</a:t>
            </a:r>
          </a:p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20.0         119527</a:t>
            </a:r>
          </a:p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60.0         105768</a:t>
            </a:r>
          </a:p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2.0           78363</a:t>
            </a:r>
          </a:p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1.0           68354</a:t>
            </a:r>
          </a:p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3.0           59321</a:t>
            </a:r>
          </a:p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4.0           48384</a:t>
            </a:r>
          </a:p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6.0           44470</a:t>
            </a:r>
          </a:p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7.0           43223</a:t>
            </a:r>
          </a:p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120.0         41029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6820" y="436746"/>
            <a:ext cx="5359400" cy="30226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9277611" y="864338"/>
            <a:ext cx="108141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>
                <a:latin typeface="Courier" charset="0"/>
                <a:ea typeface="Courier" charset="0"/>
                <a:cs typeface="Courier" charset="0"/>
              </a:rPr>
              <a:t>minutes</a:t>
            </a:r>
            <a:endParaRPr lang="en-US" sz="1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56991" y="4734218"/>
            <a:ext cx="30480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>
                <a:latin typeface="Courier" charset="0"/>
                <a:ea typeface="Courier" charset="0"/>
                <a:cs typeface="Courier" charset="0"/>
              </a:rPr>
              <a:t>City</a:t>
            </a:r>
          </a:p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BROOKLYN         1233120</a:t>
            </a:r>
          </a:p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MANHATTAN         932681</a:t>
            </a:r>
          </a:p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QUEENS            854064</a:t>
            </a:r>
          </a:p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BRONX             753175</a:t>
            </a:r>
          </a:p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STATEN ISLAND     181219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4991" y="3610040"/>
            <a:ext cx="5524500" cy="30226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9277611" y="4148245"/>
            <a:ext cx="108141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city</a:t>
            </a:r>
          </a:p>
        </p:txBody>
      </p:sp>
    </p:spTree>
    <p:extLst>
      <p:ext uri="{BB962C8B-B14F-4D97-AF65-F5344CB8AC3E}">
        <p14:creationId xmlns:p14="http://schemas.microsoft.com/office/powerpoint/2010/main" val="21158586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17326" y="737702"/>
            <a:ext cx="2125249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2016    383539</a:t>
            </a:r>
          </a:p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2015    377502</a:t>
            </a:r>
          </a:p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2014    377513</a:t>
            </a:r>
          </a:p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2013    370114</a:t>
            </a:r>
          </a:p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2012    362387</a:t>
            </a:r>
          </a:p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2011    349737</a:t>
            </a:r>
          </a:p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2010    350686</a:t>
            </a:r>
          </a:p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2009    345874</a:t>
            </a:r>
          </a:p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2008    349474</a:t>
            </a:r>
          </a:p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2007    343727</a:t>
            </a:r>
          </a:p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2006    331754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2575" y="457508"/>
            <a:ext cx="4660900" cy="30226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44674" y="3540611"/>
            <a:ext cx="640706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~ 11,000 cases were removed due to years mismatch and typo before 2006.</a:t>
            </a:r>
          </a:p>
          <a:p>
            <a:r>
              <a:rPr lang="en-US" sz="1400" dirty="0" err="1">
                <a:latin typeface="Courier" charset="0"/>
                <a:ea typeface="Courier" charset="0"/>
                <a:cs typeface="Courier" charset="0"/>
              </a:rPr>
              <a:t>eg</a:t>
            </a:r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, 1906, 1956 was keyed in instead of 2006, and 1948 for 2008, so on and so forth</a:t>
            </a:r>
          </a:p>
        </p:txBody>
      </p:sp>
    </p:spTree>
    <p:extLst>
      <p:ext uri="{BB962C8B-B14F-4D97-AF65-F5344CB8AC3E}">
        <p14:creationId xmlns:p14="http://schemas.microsoft.com/office/powerpoint/2010/main" val="2300117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462" y="519644"/>
            <a:ext cx="10622071" cy="503617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75573" y="150312"/>
            <a:ext cx="9181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Taking the crimes statistics by year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75573" y="5649238"/>
            <a:ext cx="116492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Result, majority of crimes appear consistently in numbers. </a:t>
            </a:r>
          </a:p>
          <a:p>
            <a:r>
              <a:rPr lang="en-US" dirty="0" err="1"/>
              <a:t>Eg</a:t>
            </a:r>
            <a:r>
              <a:rPr lang="en-US" dirty="0"/>
              <a:t>, ‘Dangerous drugs’ crimes appeared within the range of 18,000 to 26,000 whereas Fortune telling crimes only stood at within a single digit. </a:t>
            </a:r>
          </a:p>
        </p:txBody>
      </p:sp>
    </p:spTree>
    <p:extLst>
      <p:ext uri="{BB962C8B-B14F-4D97-AF65-F5344CB8AC3E}">
        <p14:creationId xmlns:p14="http://schemas.microsoft.com/office/powerpoint/2010/main" val="14322546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67430" y="350109"/>
            <a:ext cx="6096000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‘HARRASSMENT 2’ statistics by city from 2006 to 2016</a:t>
            </a:r>
          </a:p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BROOKLYN         137079</a:t>
            </a:r>
          </a:p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QUEENS           100964</a:t>
            </a:r>
          </a:p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MANHATTAN         84029</a:t>
            </a:r>
          </a:p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BRONX             79179</a:t>
            </a:r>
          </a:p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STATEN ISLAND     30024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654" y="2399004"/>
            <a:ext cx="6583036" cy="42545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67430" y="2091227"/>
            <a:ext cx="650935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‘HARRASSMENT 2’ crimes in each city with respective year</a:t>
            </a:r>
          </a:p>
        </p:txBody>
      </p:sp>
    </p:spTree>
    <p:extLst>
      <p:ext uri="{BB962C8B-B14F-4D97-AF65-F5344CB8AC3E}">
        <p14:creationId xmlns:p14="http://schemas.microsoft.com/office/powerpoint/2010/main" val="16231326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8599" y="225963"/>
            <a:ext cx="1068453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Haihui’s</a:t>
            </a:r>
            <a:r>
              <a:rPr lang="en-US" sz="1400" b="1" dirty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 approach</a:t>
            </a:r>
          </a:p>
          <a:p>
            <a:endParaRPr lang="en-US" sz="1400" b="1" dirty="0">
              <a:solidFill>
                <a:srgbClr val="C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400" b="1" dirty="0">
                <a:latin typeface="Courier" charset="0"/>
                <a:ea typeface="Courier" charset="0"/>
                <a:cs typeface="Courier" charset="0"/>
              </a:rPr>
              <a:t>Rows: </a:t>
            </a:r>
            <a:r>
              <a:rPr lang="en-US" sz="1400" dirty="0"/>
              <a:t>5580035</a:t>
            </a:r>
          </a:p>
          <a:p>
            <a:r>
              <a:rPr lang="en-US" sz="1400" b="1" dirty="0">
                <a:latin typeface="Courier" charset="0"/>
                <a:ea typeface="Courier" charset="0"/>
                <a:cs typeface="Courier" charset="0"/>
              </a:rPr>
              <a:t>Columns: 24 columns</a:t>
            </a:r>
          </a:p>
          <a:p>
            <a:endParaRPr lang="en-US" sz="1400" b="1" dirty="0">
              <a:solidFill>
                <a:srgbClr val="C00000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DFF946C-91D1-B04B-831F-248D67DD70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3931451"/>
              </p:ext>
            </p:extLst>
          </p:nvPr>
        </p:nvGraphicFramePr>
        <p:xfrm>
          <a:off x="1364320" y="1285198"/>
          <a:ext cx="7839840" cy="4351340"/>
        </p:xfrm>
        <a:graphic>
          <a:graphicData uri="http://schemas.openxmlformats.org/drawingml/2006/table">
            <a:tbl>
              <a:tblPr/>
              <a:tblGrid>
                <a:gridCol w="1743160">
                  <a:extLst>
                    <a:ext uri="{9D8B030D-6E8A-4147-A177-3AD203B41FA5}">
                      <a16:colId xmlns:a16="http://schemas.microsoft.com/office/drawing/2014/main" val="1760865457"/>
                    </a:ext>
                  </a:extLst>
                </a:gridCol>
                <a:gridCol w="762085">
                  <a:extLst>
                    <a:ext uri="{9D8B030D-6E8A-4147-A177-3AD203B41FA5}">
                      <a16:colId xmlns:a16="http://schemas.microsoft.com/office/drawing/2014/main" val="1432645070"/>
                    </a:ext>
                  </a:extLst>
                </a:gridCol>
                <a:gridCol w="762085">
                  <a:extLst>
                    <a:ext uri="{9D8B030D-6E8A-4147-A177-3AD203B41FA5}">
                      <a16:colId xmlns:a16="http://schemas.microsoft.com/office/drawing/2014/main" val="2563442661"/>
                    </a:ext>
                  </a:extLst>
                </a:gridCol>
                <a:gridCol w="762085">
                  <a:extLst>
                    <a:ext uri="{9D8B030D-6E8A-4147-A177-3AD203B41FA5}">
                      <a16:colId xmlns:a16="http://schemas.microsoft.com/office/drawing/2014/main" val="2308701336"/>
                    </a:ext>
                  </a:extLst>
                </a:gridCol>
                <a:gridCol w="762085">
                  <a:extLst>
                    <a:ext uri="{9D8B030D-6E8A-4147-A177-3AD203B41FA5}">
                      <a16:colId xmlns:a16="http://schemas.microsoft.com/office/drawing/2014/main" val="3035574808"/>
                    </a:ext>
                  </a:extLst>
                </a:gridCol>
                <a:gridCol w="762085">
                  <a:extLst>
                    <a:ext uri="{9D8B030D-6E8A-4147-A177-3AD203B41FA5}">
                      <a16:colId xmlns:a16="http://schemas.microsoft.com/office/drawing/2014/main" val="1651699284"/>
                    </a:ext>
                  </a:extLst>
                </a:gridCol>
                <a:gridCol w="762085">
                  <a:extLst>
                    <a:ext uri="{9D8B030D-6E8A-4147-A177-3AD203B41FA5}">
                      <a16:colId xmlns:a16="http://schemas.microsoft.com/office/drawing/2014/main" val="501288619"/>
                    </a:ext>
                  </a:extLst>
                </a:gridCol>
                <a:gridCol w="762085">
                  <a:extLst>
                    <a:ext uri="{9D8B030D-6E8A-4147-A177-3AD203B41FA5}">
                      <a16:colId xmlns:a16="http://schemas.microsoft.com/office/drawing/2014/main" val="3123708101"/>
                    </a:ext>
                  </a:extLst>
                </a:gridCol>
                <a:gridCol w="762085">
                  <a:extLst>
                    <a:ext uri="{9D8B030D-6E8A-4147-A177-3AD203B41FA5}">
                      <a16:colId xmlns:a16="http://schemas.microsoft.com/office/drawing/2014/main" val="1945637831"/>
                    </a:ext>
                  </a:extLst>
                </a:gridCol>
              </a:tblGrid>
              <a:tr h="169354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Column</a:t>
                      </a:r>
                    </a:p>
                  </a:txBody>
                  <a:tcPr marL="7938" marR="7938" marT="79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Description</a:t>
                      </a:r>
                    </a:p>
                  </a:txBody>
                  <a:tcPr marL="7938" marR="7938" marT="79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38" marR="7938" marT="79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38" marR="7938" marT="79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38" marR="7938" marT="79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38" marR="7938" marT="79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38" marR="7938" marT="79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38" marR="7938" marT="79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38" marR="7938" marT="79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862069"/>
                  </a:ext>
                </a:extLst>
              </a:tr>
              <a:tr h="169354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CMPLNT_NUM</a:t>
                      </a:r>
                    </a:p>
                  </a:txBody>
                  <a:tcPr marL="7938" marR="7938" marT="79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5"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Randomly generated persistent ID for each complaint </a:t>
                      </a:r>
                    </a:p>
                  </a:txBody>
                  <a:tcPr marL="7938" marR="7938" marT="79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38" marR="7938" marT="79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38" marR="7938" marT="79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38" marR="7938" marT="79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84543610"/>
                  </a:ext>
                </a:extLst>
              </a:tr>
              <a:tr h="169354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CMPLNT_FR_DT</a:t>
                      </a:r>
                    </a:p>
                  </a:txBody>
                  <a:tcPr marL="7938" marR="7938" marT="79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8"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Exact date of occurrence for the reported event (or starting date of occurrence, if CMPLNT_TO_DT exists)</a:t>
                      </a:r>
                    </a:p>
                  </a:txBody>
                  <a:tcPr marL="7938" marR="7938" marT="79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4223499"/>
                  </a:ext>
                </a:extLst>
              </a:tr>
              <a:tr h="169354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CMPLNT_FR_TM</a:t>
                      </a:r>
                    </a:p>
                  </a:txBody>
                  <a:tcPr marL="7938" marR="7938" marT="79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8"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Exact time of occurrence for the reported event (or starting time of occurrence, if CMPLNT_TO_TM exists)</a:t>
                      </a:r>
                    </a:p>
                  </a:txBody>
                  <a:tcPr marL="7938" marR="7938" marT="79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4467940"/>
                  </a:ext>
                </a:extLst>
              </a:tr>
              <a:tr h="169354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CMPLNT_TO_DT</a:t>
                      </a:r>
                    </a:p>
                  </a:txBody>
                  <a:tcPr marL="7938" marR="7938" marT="79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7"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Ending date of occurrence for the reported event, if exact time of occurrence is unknown</a:t>
                      </a:r>
                    </a:p>
                  </a:txBody>
                  <a:tcPr marL="7938" marR="7938" marT="79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38" marR="7938" marT="79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1939016"/>
                  </a:ext>
                </a:extLst>
              </a:tr>
              <a:tr h="169354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CMPLNT_TO_TM</a:t>
                      </a:r>
                    </a:p>
                  </a:txBody>
                  <a:tcPr marL="7938" marR="7938" marT="79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7"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Ending time of occurrence for the reported event, if exact time of occurrence is unknown</a:t>
                      </a:r>
                    </a:p>
                  </a:txBody>
                  <a:tcPr marL="7938" marR="7938" marT="79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38" marR="7938" marT="79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1174381"/>
                  </a:ext>
                </a:extLst>
              </a:tr>
              <a:tr h="169354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RPT_DT</a:t>
                      </a:r>
                    </a:p>
                  </a:txBody>
                  <a:tcPr marL="7938" marR="7938" marT="79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Date event was reported to police </a:t>
                      </a:r>
                    </a:p>
                  </a:txBody>
                  <a:tcPr marL="7938" marR="7938" marT="79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38" marR="7938" marT="79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38" marR="7938" marT="79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38" marR="7938" marT="79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38" marR="7938" marT="79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38" marR="7938" marT="79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06943131"/>
                  </a:ext>
                </a:extLst>
              </a:tr>
              <a:tr h="169354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KY_CD</a:t>
                      </a:r>
                    </a:p>
                  </a:txBody>
                  <a:tcPr marL="7938" marR="7938" marT="79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Three digit offense classification code</a:t>
                      </a:r>
                    </a:p>
                  </a:txBody>
                  <a:tcPr marL="7938" marR="7938" marT="79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38" marR="7938" marT="79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38" marR="7938" marT="79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38" marR="7938" marT="79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38" marR="7938" marT="79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38" marR="7938" marT="79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27053293"/>
                  </a:ext>
                </a:extLst>
              </a:tr>
              <a:tr h="169354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OFNS_DESC</a:t>
                      </a:r>
                    </a:p>
                  </a:txBody>
                  <a:tcPr marL="7938" marR="7938" marT="79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Description of offense corresponding with key code</a:t>
                      </a:r>
                    </a:p>
                  </a:txBody>
                  <a:tcPr marL="7938" marR="7938" marT="79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38" marR="7938" marT="79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38" marR="7938" marT="79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38" marR="7938" marT="79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38" marR="7938" marT="79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0216770"/>
                  </a:ext>
                </a:extLst>
              </a:tr>
              <a:tr h="169354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PD_CD</a:t>
                      </a:r>
                    </a:p>
                  </a:txBody>
                  <a:tcPr marL="7938" marR="7938" marT="79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6"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Three digit internal classification code (more granular than Key Code)</a:t>
                      </a:r>
                    </a:p>
                  </a:txBody>
                  <a:tcPr marL="7938" marR="7938" marT="79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38" marR="7938" marT="79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38" marR="7938" marT="79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6073900"/>
                  </a:ext>
                </a:extLst>
              </a:tr>
              <a:tr h="169354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PD_DESC</a:t>
                      </a:r>
                    </a:p>
                  </a:txBody>
                  <a:tcPr marL="7938" marR="7938" marT="79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8"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Description of internal classification corresponding with PD code (more granular than Offense Description)</a:t>
                      </a:r>
                    </a:p>
                  </a:txBody>
                  <a:tcPr marL="7938" marR="7938" marT="79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2912106"/>
                  </a:ext>
                </a:extLst>
              </a:tr>
              <a:tr h="312776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CRM_ATPT_CPTD_CD</a:t>
                      </a:r>
                    </a:p>
                  </a:txBody>
                  <a:tcPr marL="7938" marR="7938" marT="79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8"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Indicator of whether crime was successfully completed or attempted, but failed or was interrupted prematurely</a:t>
                      </a:r>
                    </a:p>
                  </a:txBody>
                  <a:tcPr marL="7938" marR="7938" marT="79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5735087"/>
                  </a:ext>
                </a:extLst>
              </a:tr>
              <a:tr h="169354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LAW_CAT_CD</a:t>
                      </a:r>
                    </a:p>
                  </a:txBody>
                  <a:tcPr marL="7938" marR="7938" marT="79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Level of offense: felony, misdemeanor, violation </a:t>
                      </a:r>
                    </a:p>
                  </a:txBody>
                  <a:tcPr marL="7938" marR="7938" marT="79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38" marR="7938" marT="79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38" marR="7938" marT="79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38" marR="7938" marT="79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38" marR="7938" marT="79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00709916"/>
                  </a:ext>
                </a:extLst>
              </a:tr>
              <a:tr h="312776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JURIS_DESC</a:t>
                      </a:r>
                    </a:p>
                  </a:txBody>
                  <a:tcPr marL="7938" marR="7938" marT="79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8"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Jurisdiction responsible for incident. Either internal, like Police, Transit, and Housing; or external, like Correction, Port Authority, etc.</a:t>
                      </a:r>
                    </a:p>
                  </a:txBody>
                  <a:tcPr marL="7938" marR="7938" marT="79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0539926"/>
                  </a:ext>
                </a:extLst>
              </a:tr>
              <a:tr h="169354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BORO_NM</a:t>
                      </a:r>
                    </a:p>
                  </a:txBody>
                  <a:tcPr marL="7938" marR="7938" marT="79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5"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The name of the borough in which the incident occurred</a:t>
                      </a:r>
                    </a:p>
                  </a:txBody>
                  <a:tcPr marL="7938" marR="7938" marT="79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38" marR="7938" marT="79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38" marR="7938" marT="79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38" marR="7938" marT="79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39101625"/>
                  </a:ext>
                </a:extLst>
              </a:tr>
              <a:tr h="169354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ADDR_PCT_CD</a:t>
                      </a:r>
                    </a:p>
                  </a:txBody>
                  <a:tcPr marL="7938" marR="7938" marT="79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The precinct in which the incident occurred</a:t>
                      </a:r>
                    </a:p>
                  </a:txBody>
                  <a:tcPr marL="7938" marR="7938" marT="79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38" marR="7938" marT="79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38" marR="7938" marT="79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38" marR="7938" marT="79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38" marR="7938" marT="79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06297387"/>
                  </a:ext>
                </a:extLst>
              </a:tr>
              <a:tr h="169354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LOC_OF_OCCUR_DESC</a:t>
                      </a:r>
                    </a:p>
                  </a:txBody>
                  <a:tcPr marL="7938" marR="7938" marT="79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8"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Specific location of occurrence in or around the premises; inside, opposite of, front of, rear of</a:t>
                      </a:r>
                    </a:p>
                  </a:txBody>
                  <a:tcPr marL="7938" marR="7938" marT="79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3748490"/>
                  </a:ext>
                </a:extLst>
              </a:tr>
              <a:tr h="169354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PREM_TYP_DESC</a:t>
                      </a:r>
                    </a:p>
                  </a:txBody>
                  <a:tcPr marL="7938" marR="7938" marT="79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6"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Specific description of premises; grocery store, residence, street, etc.</a:t>
                      </a:r>
                    </a:p>
                  </a:txBody>
                  <a:tcPr marL="7938" marR="7938" marT="79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38" marR="7938" marT="79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38" marR="7938" marT="79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3103349"/>
                  </a:ext>
                </a:extLst>
              </a:tr>
              <a:tr h="169354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PARKS_NM</a:t>
                      </a:r>
                    </a:p>
                  </a:txBody>
                  <a:tcPr marL="7938" marR="7938" marT="79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8"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Name of NYC park, playground or greenspace of occurrence, if applicable (state parks are not included)</a:t>
                      </a:r>
                    </a:p>
                  </a:txBody>
                  <a:tcPr marL="7938" marR="7938" marT="79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6216970"/>
                  </a:ext>
                </a:extLst>
              </a:tr>
              <a:tr h="169354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HADEVELOPT</a:t>
                      </a:r>
                    </a:p>
                  </a:txBody>
                  <a:tcPr marL="7938" marR="7938" marT="79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6"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Name of NYCHA housing development of occurrence, if applicable</a:t>
                      </a:r>
                    </a:p>
                  </a:txBody>
                  <a:tcPr marL="7938" marR="7938" marT="79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38" marR="7938" marT="79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38" marR="7938" marT="79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07804463"/>
                  </a:ext>
                </a:extLst>
              </a:tr>
              <a:tr h="169354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X_COORD_CD</a:t>
                      </a:r>
                    </a:p>
                  </a:txBody>
                  <a:tcPr marL="7938" marR="7938" marT="79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8"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X-coordinate for New York State Plane Coordinate System, Long Island Zone, NAD 83, units feet (FIPS 3104)</a:t>
                      </a:r>
                    </a:p>
                  </a:txBody>
                  <a:tcPr marL="7938" marR="7938" marT="79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7609456"/>
                  </a:ext>
                </a:extLst>
              </a:tr>
              <a:tr h="169354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Y_COORD_CD</a:t>
                      </a:r>
                    </a:p>
                  </a:txBody>
                  <a:tcPr marL="7938" marR="7938" marT="79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8"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Y-coordinate for New York State Plane Coordinate System, Long Island Zone, NAD 83, units feet (FIPS 3104)</a:t>
                      </a:r>
                    </a:p>
                  </a:txBody>
                  <a:tcPr marL="7938" marR="7938" marT="79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6920424"/>
                  </a:ext>
                </a:extLst>
              </a:tr>
              <a:tr h="169354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Latitude</a:t>
                      </a:r>
                    </a:p>
                  </a:txBody>
                  <a:tcPr marL="7938" marR="7938" marT="79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8"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Latitude coordinate for Global Coordinate System, WGS 1984, decimal degrees (EPSG 4326) </a:t>
                      </a:r>
                    </a:p>
                  </a:txBody>
                  <a:tcPr marL="7938" marR="7938" marT="79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032373"/>
                  </a:ext>
                </a:extLst>
              </a:tr>
              <a:tr h="169354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Longitude</a:t>
                      </a:r>
                    </a:p>
                  </a:txBody>
                  <a:tcPr marL="7938" marR="7938" marT="79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8"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Longitude coordinate for Global Coordinate System, WGS 1984, decimal degrees (EPSG 4326)</a:t>
                      </a:r>
                    </a:p>
                  </a:txBody>
                  <a:tcPr marL="7938" marR="7938" marT="79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3867700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3BF6CB41-9B33-2C42-B9B7-D610279C4D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0464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2245</TotalTime>
  <Words>875</Words>
  <Application>Microsoft Macintosh PowerPoint</Application>
  <PresentationFormat>Widescreen</PresentationFormat>
  <Paragraphs>161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Courier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34</cp:revision>
  <dcterms:created xsi:type="dcterms:W3CDTF">2018-04-01T16:57:45Z</dcterms:created>
  <dcterms:modified xsi:type="dcterms:W3CDTF">2018-04-04T22:37:38Z</dcterms:modified>
</cp:coreProperties>
</file>